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0" r:id="rId3"/>
    <p:sldId id="270" r:id="rId4"/>
    <p:sldId id="259" r:id="rId5"/>
    <p:sldId id="272" r:id="rId6"/>
    <p:sldId id="262" r:id="rId7"/>
    <p:sldId id="271" r:id="rId8"/>
    <p:sldId id="258" r:id="rId9"/>
    <p:sldId id="266" r:id="rId10"/>
    <p:sldId id="268" r:id="rId11"/>
    <p:sldId id="269" r:id="rId12"/>
  </p:sldIdLst>
  <p:sldSz cx="12192000" cy="6858000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EB3B7-77E0-487F-A18B-8F7712D5BEA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21BC-0FE3-47CF-9485-39F3ABC2E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7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260F-9015-4F2D-A882-40C65D1C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E1745-44F7-4226-971B-C57AC7668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B3E05-B981-42A6-996B-4A97D10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9F6-32F0-47FC-B25D-7F3F68B83D96}" type="datetime1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8E219-25AD-4F83-B520-B77F3C3C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0C78-5D13-4E39-A596-FFFFCBA5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3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2232-63F4-46FD-BF31-FA83CB45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9E2E7-086D-4DBB-9F34-417BDC7E2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B55B1-39D5-4746-91EC-AED82D3C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A2E0-AB6B-4CEE-964E-230F132BEF33}" type="datetime1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25915-577C-4F07-91EE-2F26F63D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F1009-05BE-481F-B098-C28F8D05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CCD3A-6E8F-4B6C-BB96-2C6762AC0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AD59E-A2B3-4A4C-A08C-BEBC84312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BE2EF-2783-4D28-B87F-22A4A481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2D42-BE5B-4F18-A3A6-E38602C905D4}" type="datetime1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42A27-B79A-42D8-A298-C8B2C9A8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FD983-C075-407E-BD34-7B8B2460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0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61D8-3A8A-4833-B4DD-3F7F350E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D08A1-AA94-4902-A02C-14BE1A28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9B37A-D2D4-42E5-8E8E-3DEE03D1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4793-B4DE-42DE-8163-3EDE062FDD6A}" type="datetime1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A542-2547-4EA2-A37A-E6355259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1155D-CD8C-4821-B295-F20E0556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4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988C-2E3D-4939-A672-78D03236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30172-8D37-4524-93E4-BED07B32C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575F5-C86F-4082-B8EA-10B5BC2A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64B-7C3D-4FFC-BE19-35F8F8EBFF87}" type="datetime1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CFC48-F6A0-4B17-9555-1676D31E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E9C91-8D3A-4B98-976C-C75F3710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B158-211C-4CF4-8860-179FAF39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6018-BD72-4AB9-9852-F9B3B7ABA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0ABE9-AE0A-4267-B26C-D06ED8C6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72F30-E065-4E4E-8217-17E597BC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B282-EE03-4C93-B3AE-C154F6CB9ECB}" type="datetime1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53CC5-FBE4-4828-9716-74826D99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7A3EB-31D8-42B9-9F77-E8322FF3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128C-A285-410C-A291-C8B3E75A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01E4-82D9-4858-BC7E-55357401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6A696-2FDE-4E70-9872-60859D4FC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53337-C56E-420C-A369-68F7B7630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0F058-2DAC-499C-AE85-5FEAB8267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8FC51-DCEE-4055-A85A-6EBFF1C7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B213-86CB-4B40-BE0D-52B417AA4CBE}" type="datetime1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2BE9C-A2B1-4D1C-82C6-F76C4789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E0FDE-61E4-4A27-9CDA-455FA2CE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0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C024-BE1D-47C2-B797-E47A00BD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CB03E-9850-4DE2-AAD8-18B9F3C2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092A-3505-46D5-A98F-4176777591BA}" type="datetime1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4EB53-8BA9-4E67-AF43-44430477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3085C-F9F1-4D6B-8AAB-8F8D009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6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E5A89-4561-4D4E-9DDA-AE1A11F5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BC2-6861-4DBF-81E9-59F0BB602D4B}" type="datetime1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4B7EE-4E48-421F-B8D0-2D7EA303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84BDA-DBE7-401A-B9AE-148BF082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A323-A0D5-4BCF-9826-24C13F1F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13380-9BF8-4059-8A3A-874EF676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3D81B-D767-4381-B942-AE7A4A5B5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85733-7EA3-41C3-852B-BE45C72D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8E53-C71D-4771-B7FF-C112EBD850C1}" type="datetime1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7A5B6-05C7-407F-9FF8-E1ED3950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BC683-531D-4686-8B23-C8EBFAB1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6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8C59-15CA-469B-88B9-B21ED23A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8DB3E-9188-4ACD-87A8-A0E01DC5C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C7615-66BC-430A-A5E5-D2784F26A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DC27D-B6F3-460C-B7F9-B77FBEC9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FEC-5589-4834-9DCE-C2722AE71238}" type="datetime1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2DAD6-097D-4AB8-A0A1-1F972429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4C9B7-C2FB-4E65-A9D2-B310AF16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1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B7866-B1A9-447E-AFD6-44627367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F4AFC-9745-4A65-9510-EE6CE0C5D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53C6F-19A7-4E7C-85DD-7EEAF6E0C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2A67C-8A8B-4A1C-9023-7C73B8298283}" type="datetime1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FE5CC-4AEF-4D32-A103-3262791F4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7166-EB18-45B4-A6E2-F3CC9D9FD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C743-C836-47AD-BED0-5AE6C29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6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610-3DF2-409F-A53A-7407EC4C1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Oxford Flood Alleviation</a:t>
            </a:r>
            <a:br>
              <a:rPr lang="en-US" dirty="0"/>
            </a:br>
            <a:r>
              <a:rPr lang="en-US" dirty="0"/>
              <a:t>Pumped Pipeline Proposal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72574-39A7-4111-BFF3-5498A4CEF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Jonathan Madden</a:t>
            </a:r>
          </a:p>
          <a:p>
            <a:r>
              <a:rPr lang="en-US" dirty="0"/>
              <a:t>Kevin Larkin (Architect)</a:t>
            </a:r>
          </a:p>
          <a:p>
            <a:r>
              <a:rPr lang="en-US" dirty="0"/>
              <a:t>March 2022</a:t>
            </a:r>
          </a:p>
          <a:p>
            <a:r>
              <a:rPr lang="en-US" dirty="0"/>
              <a:t>Summary Presentation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0D010-7434-4CAD-9071-86800ED2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6B5E-1E0A-4AD3-B203-FA06DF2F27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30EA9B-44A8-4819-8482-3F1BD18F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FADB0C5-060E-4473-A046-E8AF2FBF9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73239"/>
              </p:ext>
            </p:extLst>
          </p:nvPr>
        </p:nvGraphicFramePr>
        <p:xfrm>
          <a:off x="316544" y="505857"/>
          <a:ext cx="11468662" cy="561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460">
                  <a:extLst>
                    <a:ext uri="{9D8B030D-6E8A-4147-A177-3AD203B41FA5}">
                      <a16:colId xmlns:a16="http://schemas.microsoft.com/office/drawing/2014/main" val="2717859744"/>
                    </a:ext>
                  </a:extLst>
                </a:gridCol>
                <a:gridCol w="719078">
                  <a:extLst>
                    <a:ext uri="{9D8B030D-6E8A-4147-A177-3AD203B41FA5}">
                      <a16:colId xmlns:a16="http://schemas.microsoft.com/office/drawing/2014/main" val="1750161113"/>
                    </a:ext>
                  </a:extLst>
                </a:gridCol>
                <a:gridCol w="534156">
                  <a:extLst>
                    <a:ext uri="{9D8B030D-6E8A-4147-A177-3AD203B41FA5}">
                      <a16:colId xmlns:a16="http://schemas.microsoft.com/office/drawing/2014/main" val="1065287970"/>
                    </a:ext>
                  </a:extLst>
                </a:gridCol>
                <a:gridCol w="184922">
                  <a:extLst>
                    <a:ext uri="{9D8B030D-6E8A-4147-A177-3AD203B41FA5}">
                      <a16:colId xmlns:a16="http://schemas.microsoft.com/office/drawing/2014/main" val="329956153"/>
                    </a:ext>
                  </a:extLst>
                </a:gridCol>
                <a:gridCol w="719078">
                  <a:extLst>
                    <a:ext uri="{9D8B030D-6E8A-4147-A177-3AD203B41FA5}">
                      <a16:colId xmlns:a16="http://schemas.microsoft.com/office/drawing/2014/main" val="2262086058"/>
                    </a:ext>
                  </a:extLst>
                </a:gridCol>
                <a:gridCol w="918337">
                  <a:extLst>
                    <a:ext uri="{9D8B030D-6E8A-4147-A177-3AD203B41FA5}">
                      <a16:colId xmlns:a16="http://schemas.microsoft.com/office/drawing/2014/main" val="2990740740"/>
                    </a:ext>
                  </a:extLst>
                </a:gridCol>
                <a:gridCol w="719078">
                  <a:extLst>
                    <a:ext uri="{9D8B030D-6E8A-4147-A177-3AD203B41FA5}">
                      <a16:colId xmlns:a16="http://schemas.microsoft.com/office/drawing/2014/main" val="2279525545"/>
                    </a:ext>
                  </a:extLst>
                </a:gridCol>
                <a:gridCol w="6329553">
                  <a:extLst>
                    <a:ext uri="{9D8B030D-6E8A-4147-A177-3AD203B41FA5}">
                      <a16:colId xmlns:a16="http://schemas.microsoft.com/office/drawing/2014/main" val="756911930"/>
                    </a:ext>
                  </a:extLst>
                </a:gridCol>
              </a:tblGrid>
              <a:tr h="26022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Hinksey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Osney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Environment Group</a:t>
                      </a:r>
                    </a:p>
                  </a:txBody>
                  <a:tcPr marL="8382" marR="8382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extLst>
                  <a:ext uri="{0D108BD9-81ED-4DB2-BD59-A6C34878D82A}">
                    <a16:rowId xmlns:a16="http://schemas.microsoft.com/office/drawing/2014/main" val="3906650571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extLst>
                  <a:ext uri="{0D108BD9-81ED-4DB2-BD59-A6C34878D82A}">
                    <a16:rowId xmlns:a16="http://schemas.microsoft.com/office/drawing/2014/main" val="995105429"/>
                  </a:ext>
                </a:extLst>
              </a:tr>
              <a:tr h="28105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Pumped Pipeline Alternative Proposal: Outline Costings</a:t>
                      </a:r>
                    </a:p>
                  </a:txBody>
                  <a:tcPr marL="100584" marR="100584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extLst>
                  <a:ext uri="{0D108BD9-81ED-4DB2-BD59-A6C34878D82A}">
                    <a16:rowId xmlns:a16="http://schemas.microsoft.com/office/drawing/2014/main" val="3138269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extLst>
                  <a:ext uri="{0D108BD9-81ED-4DB2-BD59-A6C34878D82A}">
                    <a16:rowId xmlns:a16="http://schemas.microsoft.com/office/drawing/2014/main" val="3928416539"/>
                  </a:ext>
                </a:extLst>
              </a:tr>
              <a:tr h="177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Item:</a:t>
                      </a:r>
                    </a:p>
                  </a:txBody>
                  <a:tcPr marL="8382" marR="8382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Cost: (£1,000)</a:t>
                      </a: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8382" marR="8382" marT="7620" marB="0" anchor="b"/>
                </a:tc>
                <a:extLst>
                  <a:ext uri="{0D108BD9-81ED-4DB2-BD59-A6C34878D82A}">
                    <a16:rowId xmlns:a16="http://schemas.microsoft.com/office/drawing/2014/main" val="2555581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382" marR="8382" marT="7620" marB="0"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GRP Pipe Sections: 5km, 2m diameter. Twin Pipes</a:t>
                      </a:r>
                    </a:p>
                  </a:txBody>
                  <a:tcPr marL="0" marR="100584" marT="762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£2,000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 Sections, delivered as telescoped sections of increasing diameter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170963587"/>
                  </a:ext>
                </a:extLst>
              </a:tr>
              <a:tr h="9233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280248778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ii)</a:t>
                      </a:r>
                    </a:p>
                  </a:txBody>
                  <a:tcPr marL="8382" marR="8382" marT="7620" marB="0"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 x 1.8m dia. Axial Flow Pumps</a:t>
                      </a:r>
                    </a:p>
                  </a:txBody>
                  <a:tcPr marL="0" marR="100584" marT="762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£2,000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pressure head, high volume. With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Cycloconverter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high-torque start system. 3+1 redundancy, to maintain full flow rate.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86843305"/>
                  </a:ext>
                </a:extLst>
              </a:tr>
              <a:tr h="16128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2166375590"/>
                  </a:ext>
                </a:extLst>
              </a:tr>
              <a:tr h="47615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iii)</a:t>
                      </a:r>
                    </a:p>
                  </a:txBody>
                  <a:tcPr marL="8382" marR="8382" marT="7620" marB="0"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Steel 'Y' manifolds from pump outlets to main 2m pipes</a:t>
                      </a:r>
                    </a:p>
                  </a:txBody>
                  <a:tcPr marL="0" marR="100584" marT="762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£250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Steel ‘Y’ manifolds, bringing output from four pumps into two, 2m dia. pipes. Equipped with valves to permit flexible operation with fewer than four pumps.</a:t>
                      </a:r>
                    </a:p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2009856988"/>
                  </a:ext>
                </a:extLst>
              </a:tr>
              <a:tr h="1693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1683281103"/>
                  </a:ext>
                </a:extLst>
              </a:tr>
              <a:tr h="44429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iv)</a:t>
                      </a:r>
                    </a:p>
                  </a:txBody>
                  <a:tcPr marL="8382" marR="8382" marT="7620" marB="0"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2MW Standby Backup Diesel Generator and switchgear</a:t>
                      </a:r>
                    </a:p>
                  </a:txBody>
                  <a:tcPr marL="0" marR="100584" marT="762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£600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Reconditioned, used unit. Switchgear for transfer from grid in case of outage. Located over pump room, above flood level.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2310664650"/>
                  </a:ext>
                </a:extLst>
              </a:tr>
              <a:tr h="95902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2437055932"/>
                  </a:ext>
                </a:extLst>
              </a:tr>
              <a:tr h="45581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v)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 House</a:t>
                      </a:r>
                    </a:p>
                  </a:txBody>
                  <a:tcPr marL="8382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£1,600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‘Swimming Pool’ concept, excavated to 10m depth.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2241775080"/>
                  </a:ext>
                </a:extLst>
              </a:tr>
              <a:tr h="15024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545336862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vi)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Inlet spillway</a:t>
                      </a:r>
                    </a:p>
                  </a:txBody>
                  <a:tcPr marL="8382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£750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Reinforced concrete, elliptical profile, with varying OD elevation, for graded floodwater ingress.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906316599"/>
                  </a:ext>
                </a:extLst>
              </a:tr>
              <a:tr h="120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2974325713"/>
                  </a:ext>
                </a:extLst>
              </a:tr>
              <a:tr h="485377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vii)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Penstock</a:t>
                      </a:r>
                    </a:p>
                  </a:txBody>
                  <a:tcPr marL="8382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£250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Epoxy screed penstock, guiding flood water into pump inlets.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9764901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313633-FC6D-4788-A338-5312DDBF6591}"/>
              </a:ext>
            </a:extLst>
          </p:cNvPr>
          <p:cNvSpPr txBox="1"/>
          <p:nvPr/>
        </p:nvSpPr>
        <p:spPr>
          <a:xfrm>
            <a:off x="230819" y="136525"/>
            <a:ext cx="1091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Pumped Scheme: Approximate Costings: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06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E6ACF-ED68-44BF-8041-E07C55B8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05FACF-473D-4CA0-8255-46E618393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46783"/>
              </p:ext>
            </p:extLst>
          </p:nvPr>
        </p:nvGraphicFramePr>
        <p:xfrm>
          <a:off x="337352" y="459689"/>
          <a:ext cx="11301273" cy="701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236">
                  <a:extLst>
                    <a:ext uri="{9D8B030D-6E8A-4147-A177-3AD203B41FA5}">
                      <a16:colId xmlns:a16="http://schemas.microsoft.com/office/drawing/2014/main" val="3957614479"/>
                    </a:ext>
                  </a:extLst>
                </a:gridCol>
                <a:gridCol w="864537">
                  <a:extLst>
                    <a:ext uri="{9D8B030D-6E8A-4147-A177-3AD203B41FA5}">
                      <a16:colId xmlns:a16="http://schemas.microsoft.com/office/drawing/2014/main" val="1224522173"/>
                    </a:ext>
                  </a:extLst>
                </a:gridCol>
                <a:gridCol w="549847">
                  <a:extLst>
                    <a:ext uri="{9D8B030D-6E8A-4147-A177-3AD203B41FA5}">
                      <a16:colId xmlns:a16="http://schemas.microsoft.com/office/drawing/2014/main" val="746594932"/>
                    </a:ext>
                  </a:extLst>
                </a:gridCol>
                <a:gridCol w="686237">
                  <a:extLst>
                    <a:ext uri="{9D8B030D-6E8A-4147-A177-3AD203B41FA5}">
                      <a16:colId xmlns:a16="http://schemas.microsoft.com/office/drawing/2014/main" val="337204858"/>
                    </a:ext>
                  </a:extLst>
                </a:gridCol>
                <a:gridCol w="618427">
                  <a:extLst>
                    <a:ext uri="{9D8B030D-6E8A-4147-A177-3AD203B41FA5}">
                      <a16:colId xmlns:a16="http://schemas.microsoft.com/office/drawing/2014/main" val="143346640"/>
                    </a:ext>
                  </a:extLst>
                </a:gridCol>
                <a:gridCol w="648812">
                  <a:extLst>
                    <a:ext uri="{9D8B030D-6E8A-4147-A177-3AD203B41FA5}">
                      <a16:colId xmlns:a16="http://schemas.microsoft.com/office/drawing/2014/main" val="3329132920"/>
                    </a:ext>
                  </a:extLst>
                </a:gridCol>
                <a:gridCol w="6611177">
                  <a:extLst>
                    <a:ext uri="{9D8B030D-6E8A-4147-A177-3AD203B41FA5}">
                      <a16:colId xmlns:a16="http://schemas.microsoft.com/office/drawing/2014/main" val="2928631642"/>
                    </a:ext>
                  </a:extLst>
                </a:gridCol>
              </a:tblGrid>
              <a:tr h="102310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869457994"/>
                  </a:ext>
                </a:extLst>
              </a:tr>
              <a:tr h="83752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viii)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Pipelaying onto concrete supports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£1,500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Anchoring to control float forces by flexible steel bands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1753430991"/>
                  </a:ext>
                </a:extLst>
              </a:tr>
              <a:tr h="131617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095218490"/>
                  </a:ext>
                </a:extLst>
              </a:tr>
              <a:tr h="40660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ix)</a:t>
                      </a:r>
                    </a:p>
                  </a:txBody>
                  <a:tcPr marL="8382" marR="8382" marT="7620" marB="0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Trenching, and backfill. Shallow bund construction</a:t>
                      </a:r>
                    </a:p>
                  </a:txBody>
                  <a:tcPr marL="0" marR="100584" marT="762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£4,000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Est. £25/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cumet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for 150,000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cumets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1165826681"/>
                  </a:ext>
                </a:extLst>
              </a:tr>
              <a:tr h="11962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040708788"/>
                  </a:ext>
                </a:extLst>
              </a:tr>
              <a:tr h="11962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Sheet piling for trench wall support. 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£1,000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required. Dependent upon groundwater conditions.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639956000"/>
                  </a:ext>
                </a:extLst>
              </a:tr>
              <a:tr h="119620"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172028766"/>
                  </a:ext>
                </a:extLst>
              </a:tr>
              <a:tr h="322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xi)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£1,000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design. Environmental and archaeological studies.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1692542846"/>
                  </a:ext>
                </a:extLst>
              </a:tr>
              <a:tr h="16423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787145145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xii)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 Race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30m reinforced concrete ramp, baffled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1240243822"/>
                  </a:ext>
                </a:extLst>
              </a:tr>
              <a:tr h="8565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1514088661"/>
                  </a:ext>
                </a:extLst>
              </a:tr>
              <a:tr h="4380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xiii)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Landscaping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£2,000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Recover landscape to previous state. Plant trees and grasses. Reinstate footbridges etc.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872109993"/>
                  </a:ext>
                </a:extLst>
              </a:tr>
              <a:tr h="9453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2477147763"/>
                  </a:ext>
                </a:extLst>
              </a:tr>
              <a:tr h="4981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xiv)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Connection to Mains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£250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 to national grid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355204550"/>
                  </a:ext>
                </a:extLst>
              </a:tr>
              <a:tr h="123223"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1565652627"/>
                  </a:ext>
                </a:extLst>
              </a:tr>
              <a:tr h="123223"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147149210"/>
                  </a:ext>
                </a:extLst>
              </a:tr>
              <a:tr h="1232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573275546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£17,400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499638253"/>
                  </a:ext>
                </a:extLst>
              </a:tr>
              <a:tr h="1470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1977512175"/>
                  </a:ext>
                </a:extLst>
              </a:tr>
              <a:tr h="55062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82" marR="8382" marT="7620" marB="0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 for uncertainty in ground works, other on-site work, etc.</a:t>
                      </a:r>
                    </a:p>
                  </a:txBody>
                  <a:tcPr marL="100584" marR="100584" marT="762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£5,000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2862823131"/>
                  </a:ext>
                </a:extLst>
              </a:tr>
              <a:tr h="144217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634006656"/>
                  </a:ext>
                </a:extLst>
              </a:tr>
              <a:tr h="617822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Extended Total: 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£22,400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2" marR="8382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Note: Does not include work in OAR/Railway/Bypass area.</a:t>
                      </a:r>
                    </a:p>
                  </a:txBody>
                  <a:tcPr marL="8382" marR="8382" marT="7620" marB="0"/>
                </a:tc>
                <a:extLst>
                  <a:ext uri="{0D108BD9-81ED-4DB2-BD59-A6C34878D82A}">
                    <a16:rowId xmlns:a16="http://schemas.microsoft.com/office/drawing/2014/main" val="31915976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662D99-7052-4496-AD37-B9361660A2B4}"/>
              </a:ext>
            </a:extLst>
          </p:cNvPr>
          <p:cNvSpPr txBox="1"/>
          <p:nvPr/>
        </p:nvSpPr>
        <p:spPr>
          <a:xfrm>
            <a:off x="337352" y="136525"/>
            <a:ext cx="89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Costings: cont’d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38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D284950-E6BE-445D-A70D-2CC1E8526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9" t="7983" r="27710" b="9410"/>
          <a:stretch/>
        </p:blipFill>
        <p:spPr>
          <a:xfrm>
            <a:off x="228644" y="243118"/>
            <a:ext cx="5506654" cy="4717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4FD3F9-37E8-4BE7-A21D-D12B027FB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3" r="67241" b="20609"/>
          <a:stretch/>
        </p:blipFill>
        <p:spPr>
          <a:xfrm>
            <a:off x="5122109" y="-123825"/>
            <a:ext cx="4364791" cy="4756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4FF85B-59F4-4BA7-A261-51A733ACC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8" r="67241" b="-1"/>
          <a:stretch/>
        </p:blipFill>
        <p:spPr>
          <a:xfrm>
            <a:off x="2407507" y="3590925"/>
            <a:ext cx="9555849" cy="4219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D1B922-3326-4FDB-A5E6-9F15138384C5}"/>
              </a:ext>
            </a:extLst>
          </p:cNvPr>
          <p:cNvSpPr txBox="1"/>
          <p:nvPr/>
        </p:nvSpPr>
        <p:spPr>
          <a:xfrm>
            <a:off x="319596" y="5220070"/>
            <a:ext cx="314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Triple level plan and profile drawings of pump house.</a:t>
            </a:r>
          </a:p>
          <a:p>
            <a:r>
              <a:rPr lang="en-US" dirty="0"/>
              <a:t>Vehicular access to pump house from car park.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63F8F-BA44-4859-B2B6-E98A491F9524}"/>
              </a:ext>
            </a:extLst>
          </p:cNvPr>
          <p:cNvSpPr txBox="1"/>
          <p:nvPr/>
        </p:nvSpPr>
        <p:spPr>
          <a:xfrm>
            <a:off x="8637973" y="243118"/>
            <a:ext cx="3169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R"/>
            </a:pPr>
            <a:r>
              <a:rPr lang="en-US" dirty="0"/>
              <a:t>Top: Utilities – diesel electric standby generator; switch gear; fuel tanks.</a:t>
            </a:r>
          </a:p>
          <a:p>
            <a:r>
              <a:rPr lang="en-US" dirty="0"/>
              <a:t>Spillway  diameter: 100m</a:t>
            </a:r>
          </a:p>
          <a:p>
            <a:r>
              <a:rPr lang="en-US" dirty="0"/>
              <a:t>Major axis: 40m</a:t>
            </a:r>
          </a:p>
          <a:p>
            <a:r>
              <a:rPr lang="en-US" dirty="0"/>
              <a:t>Minor axis: 20m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C9DC5-01A9-40A1-AADB-449776E14996}"/>
              </a:ext>
            </a:extLst>
          </p:cNvPr>
          <p:cNvSpPr txBox="1"/>
          <p:nvPr/>
        </p:nvSpPr>
        <p:spPr>
          <a:xfrm>
            <a:off x="8637973" y="2228276"/>
            <a:ext cx="316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ii) Penstock level: flood water intake into axial flow pumps.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37F9A-8C71-48BD-8AEF-78D99A3D7815}"/>
              </a:ext>
            </a:extLst>
          </p:cNvPr>
          <p:cNvSpPr txBox="1"/>
          <p:nvPr/>
        </p:nvSpPr>
        <p:spPr>
          <a:xfrm>
            <a:off x="8637973" y="3429000"/>
            <a:ext cx="332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iii) Axial flow pump room. Sub-ground level. Four pump output converged into two pipes.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F2163-BB09-4EFC-9B71-7B7524BB5E0A}"/>
              </a:ext>
            </a:extLst>
          </p:cNvPr>
          <p:cNvSpPr txBox="1"/>
          <p:nvPr/>
        </p:nvSpPr>
        <p:spPr>
          <a:xfrm>
            <a:off x="3835153" y="5568839"/>
            <a:ext cx="15891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Profile of spillway into penstock and pumping system. Spillway protected with grilles to control debris ingress.</a:t>
            </a:r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5A89D-F545-499C-8292-4E4549D89FB1}"/>
              </a:ext>
            </a:extLst>
          </p:cNvPr>
          <p:cNvSpPr txBox="1"/>
          <p:nvPr/>
        </p:nvSpPr>
        <p:spPr>
          <a:xfrm>
            <a:off x="9704594" y="5423776"/>
            <a:ext cx="1783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Outlet of 2 x 2m diameter GRP pipes, on shallow gradient to ca. 2.5m depth.</a:t>
            </a:r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F73B0-A578-4B92-B650-76837DAC989D}"/>
              </a:ext>
            </a:extLst>
          </p:cNvPr>
          <p:cNvSpPr txBox="1"/>
          <p:nvPr/>
        </p:nvSpPr>
        <p:spPr>
          <a:xfrm>
            <a:off x="3835153" y="5148988"/>
            <a:ext cx="14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Flood level</a:t>
            </a:r>
          </a:p>
          <a:p>
            <a:endParaRPr lang="en-GB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D770D-E7DB-4580-9BE4-ACE5D8092A92}"/>
              </a:ext>
            </a:extLst>
          </p:cNvPr>
          <p:cNvSpPr txBox="1"/>
          <p:nvPr/>
        </p:nvSpPr>
        <p:spPr>
          <a:xfrm>
            <a:off x="7914161" y="4948933"/>
            <a:ext cx="190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Grassed area surrounding utilities housing</a:t>
            </a:r>
            <a:endParaRPr lang="en-GB" sz="10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813AEFB-6809-4666-A205-C21FE4A7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2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74622B-46E6-4CFE-9254-B0907B0111E9}"/>
              </a:ext>
            </a:extLst>
          </p:cNvPr>
          <p:cNvSpPr txBox="1"/>
          <p:nvPr/>
        </p:nvSpPr>
        <p:spPr>
          <a:xfrm>
            <a:off x="6214369" y="1322773"/>
            <a:ext cx="2235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Pylon anchors with ‘H’ girders reinforce concrete surround and spillway.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5262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59B52E7-B1AB-49A5-A495-6403DBA4E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2"/>
          <a:stretch/>
        </p:blipFill>
        <p:spPr>
          <a:xfrm>
            <a:off x="280344" y="306895"/>
            <a:ext cx="7010792" cy="62442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39E819-2833-4252-9F94-1740B4FF8D7D}"/>
              </a:ext>
            </a:extLst>
          </p:cNvPr>
          <p:cNvCxnSpPr>
            <a:cxnSpLocks/>
          </p:cNvCxnSpPr>
          <p:nvPr/>
        </p:nvCxnSpPr>
        <p:spPr>
          <a:xfrm>
            <a:off x="3559650" y="3389923"/>
            <a:ext cx="3960087" cy="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A04FEE-AF1A-41D9-980F-AA3158A3E8A6}"/>
              </a:ext>
            </a:extLst>
          </p:cNvPr>
          <p:cNvSpPr txBox="1"/>
          <p:nvPr/>
        </p:nvSpPr>
        <p:spPr>
          <a:xfrm>
            <a:off x="7776839" y="3151573"/>
            <a:ext cx="3960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X-sections showing buried pipeline in trench to scale parallel to the Electric Road. (Measurements in mm)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F0B5E-80C1-46FF-BDDB-F894C6DA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BC743-C836-47AD-BED0-5AE6C294F6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38" y="4074903"/>
            <a:ext cx="4096322" cy="1790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37" y="822756"/>
            <a:ext cx="4400550" cy="20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9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59B52E7-B1AB-49A5-A495-6403DBA4E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2"/>
          <a:stretch/>
        </p:blipFill>
        <p:spPr>
          <a:xfrm>
            <a:off x="280344" y="306895"/>
            <a:ext cx="7010792" cy="624421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5E459D-90CC-4F3F-9415-5037C17877E6}"/>
              </a:ext>
            </a:extLst>
          </p:cNvPr>
          <p:cNvCxnSpPr>
            <a:cxnSpLocks/>
          </p:cNvCxnSpPr>
          <p:nvPr/>
        </p:nvCxnSpPr>
        <p:spPr>
          <a:xfrm>
            <a:off x="1576137" y="902368"/>
            <a:ext cx="5943600" cy="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C290AD-3B17-47B6-8FD1-94B5E6CC3B67}"/>
              </a:ext>
            </a:extLst>
          </p:cNvPr>
          <p:cNvCxnSpPr>
            <a:cxnSpLocks/>
          </p:cNvCxnSpPr>
          <p:nvPr/>
        </p:nvCxnSpPr>
        <p:spPr>
          <a:xfrm>
            <a:off x="5197642" y="5510463"/>
            <a:ext cx="2322095" cy="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39E819-2833-4252-9F94-1740B4FF8D7D}"/>
              </a:ext>
            </a:extLst>
          </p:cNvPr>
          <p:cNvCxnSpPr>
            <a:cxnSpLocks/>
          </p:cNvCxnSpPr>
          <p:nvPr/>
        </p:nvCxnSpPr>
        <p:spPr>
          <a:xfrm>
            <a:off x="2809373" y="2514600"/>
            <a:ext cx="4710364" cy="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175D7A5-4FE4-40A7-914C-A79F6C1319CD}"/>
              </a:ext>
            </a:extLst>
          </p:cNvPr>
          <p:cNvSpPr txBox="1"/>
          <p:nvPr/>
        </p:nvSpPr>
        <p:spPr>
          <a:xfrm>
            <a:off x="7759083" y="4310134"/>
            <a:ext cx="39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35405-6D7C-4887-8102-B4B501CA9869}"/>
              </a:ext>
            </a:extLst>
          </p:cNvPr>
          <p:cNvSpPr txBox="1"/>
          <p:nvPr/>
        </p:nvSpPr>
        <p:spPr>
          <a:xfrm>
            <a:off x="7759083" y="745724"/>
            <a:ext cx="368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of pump house, adjacent to Seacourt Park and Ride.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0E5EF-A377-4812-8A9A-B8B421EB5ABF}"/>
              </a:ext>
            </a:extLst>
          </p:cNvPr>
          <p:cNvSpPr txBox="1"/>
          <p:nvPr/>
        </p:nvSpPr>
        <p:spPr>
          <a:xfrm>
            <a:off x="7759083" y="2327686"/>
            <a:ext cx="359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Pipeline route across the level meadows. Turning radii, minimum 200m for pipe route using GRP </a:t>
            </a:r>
            <a:r>
              <a:rPr lang="en-US"/>
              <a:t>pipe construction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247B9-C95B-4AD7-A8ED-0C0C8C8058A7}"/>
              </a:ext>
            </a:extLst>
          </p:cNvPr>
          <p:cNvSpPr txBox="1"/>
          <p:nvPr/>
        </p:nvSpPr>
        <p:spPr>
          <a:xfrm>
            <a:off x="7759083" y="4909351"/>
            <a:ext cx="423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Pipeline at OAR. The complex engineering in this area demands more detailed design. Safeguarding of pumped concept is key.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95383F-A790-4386-9497-71AF8907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3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5</a:t>
            </a:fld>
            <a:endParaRPr lang="en-GB"/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4A7B7031-31DC-44CB-9D8F-11EFF41C4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14" y="705173"/>
            <a:ext cx="9655443" cy="48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ED5FD5-92A3-405E-9B06-6B503008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6B5E-1E0A-4AD3-B203-FA06DF2F27F6}" type="slidenum">
              <a:rPr lang="en-GB" smtClean="0"/>
              <a:t>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54F1E-D7BE-473D-8F77-3CE9C3950880}"/>
              </a:ext>
            </a:extLst>
          </p:cNvPr>
          <p:cNvSpPr txBox="1"/>
          <p:nvPr/>
        </p:nvSpPr>
        <p:spPr>
          <a:xfrm>
            <a:off x="1322773" y="656948"/>
            <a:ext cx="925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Advantages of Pumped Pipeline System</a:t>
            </a:r>
            <a:endParaRPr lang="en-GB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076E0-39CA-4E5E-964A-95CEBA64DF4A}"/>
              </a:ext>
            </a:extLst>
          </p:cNvPr>
          <p:cNvSpPr txBox="1"/>
          <p:nvPr/>
        </p:nvSpPr>
        <p:spPr>
          <a:xfrm>
            <a:off x="772357" y="1455938"/>
            <a:ext cx="107774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Uses well understood techniques and designs, common for water management and fluid transport in general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Consists of a small number of elements that can be replicated as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be scaled to move water volumes equivalent to and greater than OFAS channel. 44 </a:t>
            </a:r>
            <a:r>
              <a:rPr lang="en-US" sz="2400" dirty="0" err="1"/>
              <a:t>Cumets</a:t>
            </a:r>
            <a:r>
              <a:rPr lang="en-US" sz="2400" dirty="0"/>
              <a:t>/sec as presently designed.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Is cost efficient in terms of equipment and civil 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Low volume of spoil removal off site reduces heavy vehicle movements on local and main roads. (Spoil from pump house excavation to be redeployed on pipeline route area.)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Reinstatement of existing landscape eliminates need for annual environmental maintenance costs.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75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743-C836-47AD-BED0-5AE6C294F613}" type="slidenum">
              <a:rPr lang="en-GB" smtClean="0"/>
              <a:t>7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96706" y="852406"/>
            <a:ext cx="54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Advantages of Pumped Pipeline System (cont’d)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7647" y="1797803"/>
            <a:ext cx="1005065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Pumped scheme is additive, and contributes more than 40cumets/sec over and above gravity flow off the Meadow.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Pipes can be incorporated into the new Bypass overbridge East channel, and will not impede water passage in the railway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Water level monitoring along the Thames permits commencement of pumping at an early stage of flooding, thereby reducing peak flood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Pumping station can be controlled remotely.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6F449-05F4-437D-BB93-EE42089F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6B5E-1E0A-4AD3-B203-FA06DF2F27F6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8421B-EC93-4934-8808-CFF05FFCA495}"/>
              </a:ext>
            </a:extLst>
          </p:cNvPr>
          <p:cNvSpPr txBox="1"/>
          <p:nvPr/>
        </p:nvSpPr>
        <p:spPr>
          <a:xfrm>
            <a:off x="1198486" y="470516"/>
            <a:ext cx="933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Hardware elements for construction of pumped system</a:t>
            </a:r>
            <a:endParaRPr lang="en-GB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52FD2-4013-4CD8-A5BD-B5F7937C8B42}"/>
              </a:ext>
            </a:extLst>
          </p:cNvPr>
          <p:cNvSpPr txBox="1"/>
          <p:nvPr/>
        </p:nvSpPr>
        <p:spPr>
          <a:xfrm>
            <a:off x="1296140" y="1402672"/>
            <a:ext cx="95878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Glass Reinforced Plastic Pipe (GRP) sections, 2m diameter, with flange couplings. Nominal  length: 5km.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Four Axial flow pumps. 1.8m diameter. 7m/sec exit flow velocity.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2MW nominal power diesel-electric generator set, as mains  electricity backup.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100m diameter elliptical spillway, feeding into penstock surrounding below ground level pump room. Nominal flood water depth over spillway 0.5m, at 1m/sec flow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Pump system exit manifold combining four pump outlets into two pipelines.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Discharge race into Thames of 30m length, baffled to disperse water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481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85D8C-2B6D-4E75-895E-5B5F1703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6B5E-1E0A-4AD3-B203-FA06DF2F27F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DCE43-0A05-482C-B444-6A685C447C8A}"/>
              </a:ext>
            </a:extLst>
          </p:cNvPr>
          <p:cNvSpPr txBox="1"/>
          <p:nvPr/>
        </p:nvSpPr>
        <p:spPr>
          <a:xfrm>
            <a:off x="1198485" y="577049"/>
            <a:ext cx="10155315" cy="89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21E03-DE99-41E6-9811-44CF97AFA141}"/>
              </a:ext>
            </a:extLst>
          </p:cNvPr>
          <p:cNvSpPr txBox="1"/>
          <p:nvPr/>
        </p:nvSpPr>
        <p:spPr>
          <a:xfrm>
            <a:off x="1012054" y="461639"/>
            <a:ext cx="998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Specific Advantages of Pumped System over OFAS Channel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4706D-40D7-495B-8A5C-D992341B0C11}"/>
              </a:ext>
            </a:extLst>
          </p:cNvPr>
          <p:cNvSpPr txBox="1"/>
          <p:nvPr/>
        </p:nvSpPr>
        <p:spPr>
          <a:xfrm>
            <a:off x="923278" y="1358283"/>
            <a:ext cx="97121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spoil from trench or pump house excavations needs to be removed from site. (Pump house foundation spoil can be redistributed on site.)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Spoil will be backfilled into trench, and surplus made up into shallow surface bund of ca. 0.75m max. height over top of pipeline route.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Surplus soil volume estimated at 45,000 </a:t>
            </a:r>
            <a:r>
              <a:rPr lang="en-US" sz="2400" dirty="0" err="1"/>
              <a:t>cumets</a:t>
            </a:r>
            <a:r>
              <a:rPr lang="en-US" sz="2400" dirty="0"/>
              <a:t>. 0.75m bund of 30m width will use ca. 50,000 </a:t>
            </a:r>
            <a:r>
              <a:rPr lang="en-US" sz="2400" dirty="0" err="1"/>
              <a:t>cumets</a:t>
            </a:r>
            <a:r>
              <a:rPr lang="en-US" sz="2400" dirty="0"/>
              <a:t> of spoil.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cross-sectional area of pipes permits traverse of obstacles and conduits while not significantly obstructing additional gravity water 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Location of pump house is flexible.  Most self-evident case is presented  here, with maximum pipeline length.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principle, pump house can be built towards southern end of meadows, thereby using gravity drainage across existing meadow morphology to control water level upstream. Capacity can be increased to ca. 60cumets/s.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Minimal spoil removal from site considerably reduces truck movements on access and main roads.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192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1146</Words>
  <Application>Microsoft Office PowerPoint</Application>
  <PresentationFormat>Widescreen</PresentationFormat>
  <Paragraphs>182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Oxford Flood Alleviation Pumped Pipeline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Flood Alleviation Pumped Pipeline Proposal</dc:title>
  <dc:creator>Jonathan Madden</dc:creator>
  <cp:lastModifiedBy>Jonathan</cp:lastModifiedBy>
  <cp:revision>35</cp:revision>
  <cp:lastPrinted>2021-12-13T11:32:44Z</cp:lastPrinted>
  <dcterms:created xsi:type="dcterms:W3CDTF">2020-07-02T20:43:26Z</dcterms:created>
  <dcterms:modified xsi:type="dcterms:W3CDTF">2022-03-16T22:20:06Z</dcterms:modified>
</cp:coreProperties>
</file>